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3" r:id="rId1"/>
  </p:sld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3834A6-1795-4BC1-B000-331C81285462}" v="34" dt="2020-05-21T02:02:57.5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สไตล์สีปานกลาง 2 - เน้น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สไตล์สีปานกลาง 2 - เน้น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oraphop Limpisuk" userId="0c79ca0933350d28" providerId="LiveId" clId="{883834A6-1795-4BC1-B000-331C81285462}"/>
    <pc:docChg chg="undo custSel addSld delSld modSld">
      <pc:chgData name="Woraphop Limpisuk" userId="0c79ca0933350d28" providerId="LiveId" clId="{883834A6-1795-4BC1-B000-331C81285462}" dt="2020-05-21T02:48:37.491" v="1821" actId="20577"/>
      <pc:docMkLst>
        <pc:docMk/>
      </pc:docMkLst>
      <pc:sldChg chg="modSp mod">
        <pc:chgData name="Woraphop Limpisuk" userId="0c79ca0933350d28" providerId="LiveId" clId="{883834A6-1795-4BC1-B000-331C81285462}" dt="2020-05-20T10:48:56.312" v="244" actId="20577"/>
        <pc:sldMkLst>
          <pc:docMk/>
          <pc:sldMk cId="2078002293" sldId="258"/>
        </pc:sldMkLst>
        <pc:spChg chg="mod">
          <ac:chgData name="Woraphop Limpisuk" userId="0c79ca0933350d28" providerId="LiveId" clId="{883834A6-1795-4BC1-B000-331C81285462}" dt="2020-05-20T10:48:56.312" v="244" actId="20577"/>
          <ac:spMkLst>
            <pc:docMk/>
            <pc:sldMk cId="2078002293" sldId="258"/>
            <ac:spMk id="3" creationId="{FD93855B-FFA5-4BA6-A813-7CAD67EC2E83}"/>
          </ac:spMkLst>
        </pc:spChg>
      </pc:sldChg>
      <pc:sldChg chg="modSp mod">
        <pc:chgData name="Woraphop Limpisuk" userId="0c79ca0933350d28" providerId="LiveId" clId="{883834A6-1795-4BC1-B000-331C81285462}" dt="2020-05-21T02:40:26.142" v="1705" actId="20577"/>
        <pc:sldMkLst>
          <pc:docMk/>
          <pc:sldMk cId="2685438330" sldId="261"/>
        </pc:sldMkLst>
        <pc:spChg chg="mod">
          <ac:chgData name="Woraphop Limpisuk" userId="0c79ca0933350d28" providerId="LiveId" clId="{883834A6-1795-4BC1-B000-331C81285462}" dt="2020-05-21T02:40:26.142" v="1705" actId="20577"/>
          <ac:spMkLst>
            <pc:docMk/>
            <pc:sldMk cId="2685438330" sldId="261"/>
            <ac:spMk id="3" creationId="{FD93855B-FFA5-4BA6-A813-7CAD67EC2E83}"/>
          </ac:spMkLst>
        </pc:spChg>
      </pc:sldChg>
      <pc:sldChg chg="addSp modSp mod">
        <pc:chgData name="Woraphop Limpisuk" userId="0c79ca0933350d28" providerId="LiveId" clId="{883834A6-1795-4BC1-B000-331C81285462}" dt="2020-05-21T01:56:21.647" v="1541" actId="20577"/>
        <pc:sldMkLst>
          <pc:docMk/>
          <pc:sldMk cId="2198790752" sldId="262"/>
        </pc:sldMkLst>
        <pc:spChg chg="mod">
          <ac:chgData name="Woraphop Limpisuk" userId="0c79ca0933350d28" providerId="LiveId" clId="{883834A6-1795-4BC1-B000-331C81285462}" dt="2020-05-21T01:56:21.647" v="1541" actId="20577"/>
          <ac:spMkLst>
            <pc:docMk/>
            <pc:sldMk cId="2198790752" sldId="262"/>
            <ac:spMk id="5" creationId="{0C1B74AD-72C0-4225-B28A-6B546D43B9E5}"/>
          </ac:spMkLst>
        </pc:spChg>
        <pc:spChg chg="mod">
          <ac:chgData name="Woraphop Limpisuk" userId="0c79ca0933350d28" providerId="LiveId" clId="{883834A6-1795-4BC1-B000-331C81285462}" dt="2020-05-20T11:29:08.103" v="296" actId="1076"/>
          <ac:spMkLst>
            <pc:docMk/>
            <pc:sldMk cId="2198790752" sldId="262"/>
            <ac:spMk id="6" creationId="{1B926547-C88E-4D10-9105-4BC820D71B7D}"/>
          </ac:spMkLst>
        </pc:spChg>
        <pc:spChg chg="add mod">
          <ac:chgData name="Woraphop Limpisuk" userId="0c79ca0933350d28" providerId="LiveId" clId="{883834A6-1795-4BC1-B000-331C81285462}" dt="2020-05-21T01:20:22.636" v="1247" actId="1076"/>
          <ac:spMkLst>
            <pc:docMk/>
            <pc:sldMk cId="2198790752" sldId="262"/>
            <ac:spMk id="7" creationId="{16275A9E-C961-4DDE-A7AF-664F9CFBA0D8}"/>
          </ac:spMkLst>
        </pc:spChg>
      </pc:sldChg>
      <pc:sldChg chg="modSp add del mod modTransition">
        <pc:chgData name="Woraphop Limpisuk" userId="0c79ca0933350d28" providerId="LiveId" clId="{883834A6-1795-4BC1-B000-331C81285462}" dt="2020-05-21T02:33:36.129" v="1644" actId="20577"/>
        <pc:sldMkLst>
          <pc:docMk/>
          <pc:sldMk cId="960493977" sldId="263"/>
        </pc:sldMkLst>
        <pc:spChg chg="mod">
          <ac:chgData name="Woraphop Limpisuk" userId="0c79ca0933350d28" providerId="LiveId" clId="{883834A6-1795-4BC1-B000-331C81285462}" dt="2020-05-21T02:33:36.129" v="1644" actId="20577"/>
          <ac:spMkLst>
            <pc:docMk/>
            <pc:sldMk cId="960493977" sldId="263"/>
            <ac:spMk id="7" creationId="{7B26189E-979F-42D3-B6E9-675E5469D687}"/>
          </ac:spMkLst>
        </pc:spChg>
      </pc:sldChg>
      <pc:sldChg chg="addSp modSp mod">
        <pc:chgData name="Woraphop Limpisuk" userId="0c79ca0933350d28" providerId="LiveId" clId="{883834A6-1795-4BC1-B000-331C81285462}" dt="2020-05-21T02:48:37.491" v="1821" actId="20577"/>
        <pc:sldMkLst>
          <pc:docMk/>
          <pc:sldMk cId="2574096778" sldId="264"/>
        </pc:sldMkLst>
        <pc:spChg chg="add mod">
          <ac:chgData name="Woraphop Limpisuk" userId="0c79ca0933350d28" providerId="LiveId" clId="{883834A6-1795-4BC1-B000-331C81285462}" dt="2020-05-20T08:24:50.074" v="6" actId="2711"/>
          <ac:spMkLst>
            <pc:docMk/>
            <pc:sldMk cId="2574096778" sldId="264"/>
            <ac:spMk id="3" creationId="{3DFECAAE-995C-489E-BDB4-A94F3207641C}"/>
          </ac:spMkLst>
        </pc:spChg>
        <pc:spChg chg="mod">
          <ac:chgData name="Woraphop Limpisuk" userId="0c79ca0933350d28" providerId="LiveId" clId="{883834A6-1795-4BC1-B000-331C81285462}" dt="2020-05-21T02:48:37.491" v="1821" actId="20577"/>
          <ac:spMkLst>
            <pc:docMk/>
            <pc:sldMk cId="2574096778" sldId="264"/>
            <ac:spMk id="7" creationId="{7B26189E-979F-42D3-B6E9-675E5469D687}"/>
          </ac:spMkLst>
        </pc:spChg>
        <pc:graphicFrameChg chg="mod">
          <ac:chgData name="Woraphop Limpisuk" userId="0c79ca0933350d28" providerId="LiveId" clId="{883834A6-1795-4BC1-B000-331C81285462}" dt="2020-05-20T08:24:39.556" v="5" actId="1076"/>
          <ac:graphicFrameMkLst>
            <pc:docMk/>
            <pc:sldMk cId="2574096778" sldId="264"/>
            <ac:graphicFrameMk id="6" creationId="{17660923-F42C-40F2-93F1-372D1F2AA2BB}"/>
          </ac:graphicFrameMkLst>
        </pc:graphicFrameChg>
      </pc:sldChg>
      <pc:sldChg chg="addSp modSp mod">
        <pc:chgData name="Woraphop Limpisuk" userId="0c79ca0933350d28" providerId="LiveId" clId="{883834A6-1795-4BC1-B000-331C81285462}" dt="2020-05-21T02:39:30.988" v="1667" actId="313"/>
        <pc:sldMkLst>
          <pc:docMk/>
          <pc:sldMk cId="2887983327" sldId="265"/>
        </pc:sldMkLst>
        <pc:spChg chg="mod">
          <ac:chgData name="Woraphop Limpisuk" userId="0c79ca0933350d28" providerId="LiveId" clId="{883834A6-1795-4BC1-B000-331C81285462}" dt="2020-05-21T02:34:39.749" v="1653" actId="20577"/>
          <ac:spMkLst>
            <pc:docMk/>
            <pc:sldMk cId="2887983327" sldId="265"/>
            <ac:spMk id="2" creationId="{C62110E3-5437-4C05-A158-6E5DC7636627}"/>
          </ac:spMkLst>
        </pc:spChg>
        <pc:spChg chg="mod">
          <ac:chgData name="Woraphop Limpisuk" userId="0c79ca0933350d28" providerId="LiveId" clId="{883834A6-1795-4BC1-B000-331C81285462}" dt="2020-05-21T02:34:55.708" v="1663" actId="20577"/>
          <ac:spMkLst>
            <pc:docMk/>
            <pc:sldMk cId="2887983327" sldId="265"/>
            <ac:spMk id="7" creationId="{7B26189E-979F-42D3-B6E9-675E5469D687}"/>
          </ac:spMkLst>
        </pc:spChg>
        <pc:graphicFrameChg chg="add mod modGraphic">
          <ac:chgData name="Woraphop Limpisuk" userId="0c79ca0933350d28" providerId="LiveId" clId="{883834A6-1795-4BC1-B000-331C81285462}" dt="2020-05-21T02:39:30.988" v="1667" actId="313"/>
          <ac:graphicFrameMkLst>
            <pc:docMk/>
            <pc:sldMk cId="2887983327" sldId="265"/>
            <ac:graphicFrameMk id="3" creationId="{7A8D52EA-CA01-44FA-A776-C65BD6B44598}"/>
          </ac:graphicFrameMkLst>
        </pc:graphicFrameChg>
      </pc:sldChg>
      <pc:sldChg chg="modSp mod">
        <pc:chgData name="Woraphop Limpisuk" userId="0c79ca0933350d28" providerId="LiveId" clId="{883834A6-1795-4BC1-B000-331C81285462}" dt="2020-05-21T02:09:39.259" v="1629" actId="20577"/>
        <pc:sldMkLst>
          <pc:docMk/>
          <pc:sldMk cId="1031127154" sldId="266"/>
        </pc:sldMkLst>
        <pc:spChg chg="mod">
          <ac:chgData name="Woraphop Limpisuk" userId="0c79ca0933350d28" providerId="LiveId" clId="{883834A6-1795-4BC1-B000-331C81285462}" dt="2020-05-21T02:09:39.259" v="1629" actId="20577"/>
          <ac:spMkLst>
            <pc:docMk/>
            <pc:sldMk cId="1031127154" sldId="266"/>
            <ac:spMk id="7" creationId="{7B26189E-979F-42D3-B6E9-675E5469D687}"/>
          </ac:spMkLst>
        </pc:spChg>
      </pc:sldChg>
      <pc:sldChg chg="add del">
        <pc:chgData name="Woraphop Limpisuk" userId="0c79ca0933350d28" providerId="LiveId" clId="{883834A6-1795-4BC1-B000-331C81285462}" dt="2020-05-20T12:18:59.889" v="947"/>
        <pc:sldMkLst>
          <pc:docMk/>
          <pc:sldMk cId="3198077949" sldId="267"/>
        </pc:sldMkLst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337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89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9769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985799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909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4051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8650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466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978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094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690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038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848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586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5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632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46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7079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90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800" i="1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811.00701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>
            <a:extLst>
              <a:ext uri="{FF2B5EF4-FFF2-40B4-BE49-F238E27FC236}">
                <a16:creationId xmlns:a16="http://schemas.microsoft.com/office/drawing/2014/main" id="{6992273C-977C-4BCF-85EF-1113724D31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62110E3-5437-4C05-A158-6E5DC76366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4388" y="1769540"/>
            <a:ext cx="10858499" cy="1828801"/>
          </a:xfrm>
        </p:spPr>
        <p:txBody>
          <a:bodyPr>
            <a:normAutofit/>
          </a:bodyPr>
          <a:lstStyle/>
          <a:p>
            <a:r>
              <a:rPr lang="th-TH" sz="34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การคัดกรองข้อมูลแปลกปลอมสำหรับอุปกรณ์ </a:t>
            </a:r>
            <a:r>
              <a:rPr lang="en-US" sz="34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IoT </a:t>
            </a:r>
            <a:r>
              <a:rPr lang="th-TH" sz="34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ด้วยเครือข่ายที่กำหนดโดยซอฟต์แวร์ 	</a:t>
            </a:r>
            <a:br>
              <a:rPr lang="en-US" sz="34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</a:br>
            <a:r>
              <a:rPr lang="en-US" sz="34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Filtering malicious flows for IoT devices in Software-Defined Networks</a:t>
            </a:r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FD93855B-FFA5-4BA6-A813-7CAD67EC2E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Woraphop Limpisuk 5930446421</a:t>
            </a:r>
          </a:p>
        </p:txBody>
      </p:sp>
    </p:spTree>
    <p:extLst>
      <p:ext uri="{BB962C8B-B14F-4D97-AF65-F5344CB8AC3E}">
        <p14:creationId xmlns:p14="http://schemas.microsoft.com/office/powerpoint/2010/main" val="54706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>
            <a:extLst>
              <a:ext uri="{FF2B5EF4-FFF2-40B4-BE49-F238E27FC236}">
                <a16:creationId xmlns:a16="http://schemas.microsoft.com/office/drawing/2014/main" id="{6992273C-977C-4BCF-85EF-1113724D31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62110E3-5437-4C05-A158-6E5DC763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Introduction</a:t>
            </a:r>
            <a:endParaRPr lang="en-US" sz="3400" b="1" i="0" dirty="0">
              <a:ln w="9525">
                <a:noFill/>
              </a:ln>
              <a:solidFill>
                <a:srgbClr val="FFFF00"/>
              </a:solidFill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FD93855B-FFA5-4BA6-A813-7CAD67EC2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อุปกรณ์ </a:t>
            </a:r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IoT </a:t>
            </a:r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เป็นที่แพร่หลายในปัจจุบัน</a:t>
            </a:r>
          </a:p>
          <a:p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อุปกรณ์ </a:t>
            </a:r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IoT </a:t>
            </a:r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มีความไม่ปลอดภัยอยู่หลายประการ</a:t>
            </a:r>
            <a:endParaRPr lang="en-US" sz="36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เป็นเป้าหมายของ </a:t>
            </a:r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Malware </a:t>
            </a:r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ในการควบคุมอุปกรณ์เพื่อเข้าถึงข้อมูลส่วนตัว</a:t>
            </a:r>
          </a:p>
          <a:p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อุปกรณ์ถูกควบคุมให้เป็น </a:t>
            </a:r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Botnet </a:t>
            </a:r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เพื่อทำการโจมตีเครือข่ายอื่น ๆ</a:t>
            </a:r>
            <a:endParaRPr lang="en-US" sz="36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078002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E24F7045-1B8B-4422-9330-0BC8BF606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7ED0B3BD-E968-4364-878A-47D3A6AEF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เตือนมัลแวร์ IoT ตัวใหม่ พุ่งเป้า IP Camera จากจีนกว่า 1,250 รุ่น ...">
            <a:extLst>
              <a:ext uri="{FF2B5EF4-FFF2-40B4-BE49-F238E27FC236}">
                <a16:creationId xmlns:a16="http://schemas.microsoft.com/office/drawing/2014/main" id="{3E687979-A754-4413-BAF0-D6E5168FB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14633" y="643467"/>
            <a:ext cx="8162734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4" name="Rectangle 193">
            <a:extLst>
              <a:ext uri="{FF2B5EF4-FFF2-40B4-BE49-F238E27FC236}">
                <a16:creationId xmlns:a16="http://schemas.microsoft.com/office/drawing/2014/main" id="{C8E5BCBF-E5D0-444B-A584-4A5FF79F9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347" y="482600"/>
            <a:ext cx="11240496" cy="5892800"/>
          </a:xfrm>
          <a:prstGeom prst="rect">
            <a:avLst/>
          </a:prstGeom>
          <a:noFill/>
          <a:ln w="190500">
            <a:solidFill>
              <a:schemeClr val="tx1">
                <a:alpha val="7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676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62110E3-5437-4C05-A158-6E5DC763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Motivation</a:t>
            </a:r>
            <a:endParaRPr lang="en-US" sz="3400" b="1" i="0" dirty="0">
              <a:ln w="9525">
                <a:noFill/>
              </a:ln>
              <a:solidFill>
                <a:srgbClr val="FFFF00"/>
              </a:solidFill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FD93855B-FFA5-4BA6-A813-7CAD67EC2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Firewall </a:t>
            </a:r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ป้องกันได้ไม่ครอบคลุม+จำกัด </a:t>
            </a:r>
          </a:p>
          <a:p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Network IDS </a:t>
            </a:r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มีราคาสูง </a:t>
            </a:r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(Open source </a:t>
            </a:r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ก็มี</a:t>
            </a:r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)</a:t>
            </a:r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 สามารถตรวจจับการโจมตีที่ </a:t>
            </a:r>
            <a:r>
              <a:rPr lang="en-US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Packet </a:t>
            </a:r>
            <a:r>
              <a:rPr lang="th-TH" sz="36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โดยตรง แต่จะยุ่งยากในการตั้งค่า/ติดตั้งระบบ</a:t>
            </a:r>
            <a:endParaRPr lang="en-US" sz="36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r>
              <a:rPr lang="en-US" sz="3600" dirty="0">
                <a:solidFill>
                  <a:srgbClr val="92D05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Machine learning </a:t>
            </a:r>
            <a:r>
              <a:rPr lang="th-TH" sz="3600" dirty="0">
                <a:solidFill>
                  <a:srgbClr val="92D05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โดยใช้คุณสมบัติทางสถิติ เพื่อให้การตรวจจับที่ดีขึ้น</a:t>
            </a:r>
            <a:r>
              <a:rPr lang="en-US" sz="3600" dirty="0">
                <a:solidFill>
                  <a:srgbClr val="92D05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 </a:t>
            </a:r>
          </a:p>
          <a:p>
            <a:r>
              <a:rPr lang="en-US" sz="3600" dirty="0">
                <a:solidFill>
                  <a:srgbClr val="92D05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SDN – Centralized controlled, programmability.</a:t>
            </a:r>
          </a:p>
        </p:txBody>
      </p:sp>
    </p:spTree>
    <p:extLst>
      <p:ext uri="{BB962C8B-B14F-4D97-AF65-F5344CB8AC3E}">
        <p14:creationId xmlns:p14="http://schemas.microsoft.com/office/powerpoint/2010/main" val="2685438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62110E3-5437-4C05-A158-6E5DC763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Architecture</a:t>
            </a:r>
            <a:endParaRPr lang="en-US" sz="3400" b="1" i="0" dirty="0">
              <a:ln w="9525">
                <a:noFill/>
              </a:ln>
              <a:solidFill>
                <a:srgbClr val="FFFF00"/>
              </a:solidFill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pic>
        <p:nvPicPr>
          <p:cNvPr id="4" name="ตัวแทนเนื้อหา 5" descr="รูปภาพประกอบด้วย ข้อความ, แผนที่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CC112C26-9AB0-453E-BB6A-068537BD97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14" y="1866900"/>
            <a:ext cx="6586368" cy="4683225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0C1B74AD-72C0-4225-B28A-6B546D43B9E5}"/>
              </a:ext>
            </a:extLst>
          </p:cNvPr>
          <p:cNvSpPr txBox="1"/>
          <p:nvPr/>
        </p:nvSpPr>
        <p:spPr>
          <a:xfrm>
            <a:off x="7779042" y="4208512"/>
            <a:ext cx="34885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92D05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SDN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 Switch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รับคำสั่งในการ 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Forward</a:t>
            </a: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/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Block </a:t>
            </a: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จาก 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SDN Controller</a:t>
            </a: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 </a:t>
            </a:r>
            <a:endParaRPr lang="en-US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1B926547-C88E-4D10-9105-4BC820D71B7D}"/>
              </a:ext>
            </a:extLst>
          </p:cNvPr>
          <p:cNvSpPr txBox="1"/>
          <p:nvPr/>
        </p:nvSpPr>
        <p:spPr>
          <a:xfrm>
            <a:off x="7779042" y="1905207"/>
            <a:ext cx="37223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92D05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SDN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 Controller</a:t>
            </a:r>
          </a:p>
          <a:p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อ่าน 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Packet </a:t>
            </a: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ที่ถูก 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Mirror </a:t>
            </a: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และ 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Extract Features </a:t>
            </a: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เพื่อนำไป </a:t>
            </a:r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Predict </a:t>
            </a:r>
            <a:r>
              <a:rPr lang="th-TH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ว่าเป็นข้อมูลปกติ หรือแปลกปลอม</a:t>
            </a:r>
            <a:endParaRPr lang="en-US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16275A9E-C961-4DDE-A7AF-664F9CFBA0D8}"/>
              </a:ext>
            </a:extLst>
          </p:cNvPr>
          <p:cNvSpPr txBox="1"/>
          <p:nvPr/>
        </p:nvSpPr>
        <p:spPr>
          <a:xfrm>
            <a:off x="7895982" y="5650043"/>
            <a:ext cx="34885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800" dirty="0">
                <a:solidFill>
                  <a:srgbClr val="92D05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อุปกรณ์</a:t>
            </a:r>
            <a:r>
              <a:rPr lang="th-TH" sz="2800" dirty="0" err="1">
                <a:solidFill>
                  <a:srgbClr val="92D05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อื่นๆ</a:t>
            </a:r>
            <a:endParaRPr lang="en-US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198790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62110E3-5437-4C05-A158-6E5DC763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Testbed</a:t>
            </a:r>
            <a:endParaRPr lang="en-US" sz="3400" b="1" i="0" dirty="0">
              <a:ln w="9525">
                <a:noFill/>
              </a:ln>
              <a:solidFill>
                <a:srgbClr val="FFFF00"/>
              </a:solidFill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sp>
        <p:nvSpPr>
          <p:cNvPr id="7" name="ตัวแทนเนื้อหา 6">
            <a:extLst>
              <a:ext uri="{FF2B5EF4-FFF2-40B4-BE49-F238E27FC236}">
                <a16:creationId xmlns:a16="http://schemas.microsoft.com/office/drawing/2014/main" id="{7B26189E-979F-42D3-B6E9-675E5469D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735" y="1866900"/>
            <a:ext cx="9213720" cy="3714749"/>
          </a:xfrm>
        </p:spPr>
        <p:txBody>
          <a:bodyPr/>
          <a:lstStyle/>
          <a:p>
            <a:r>
              <a:rPr lang="th-TH" dirty="0">
                <a:latin typeface="BrowalliaUPC" panose="020B0604020202020204" pitchFamily="34" charset="-34"/>
                <a:cs typeface="BrowalliaUPC" panose="020B0604020202020204" pitchFamily="34" charset="-34"/>
              </a:rPr>
              <a:t>ตาม </a:t>
            </a:r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Proposal </a:t>
            </a:r>
            <a:r>
              <a:rPr lang="th-TH" dirty="0">
                <a:latin typeface="BrowalliaUPC" panose="020B0604020202020204" pitchFamily="34" charset="-34"/>
                <a:cs typeface="BrowalliaUPC" panose="020B0604020202020204" pitchFamily="34" charset="-34"/>
              </a:rPr>
              <a:t>จะใช้อุปกรณ์จริงในการทดสอบทั้งหมด</a:t>
            </a:r>
          </a:p>
          <a:p>
            <a:r>
              <a:rPr lang="th-TH" dirty="0">
                <a:latin typeface="BrowalliaUPC" panose="020B0604020202020204" pitchFamily="34" charset="-34"/>
                <a:cs typeface="BrowalliaUPC" panose="020B0604020202020204" pitchFamily="34" charset="-34"/>
              </a:rPr>
              <a:t>แต่เนื่องจากมีปัญหาในการ </a:t>
            </a:r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Flash Firmware </a:t>
            </a:r>
            <a:r>
              <a:rPr lang="th-TH" dirty="0">
                <a:latin typeface="BrowalliaUPC" panose="020B0604020202020204" pitchFamily="34" charset="-34"/>
                <a:cs typeface="BrowalliaUPC" panose="020B0604020202020204" pitchFamily="34" charset="-34"/>
              </a:rPr>
              <a:t>ทำให้ไม่สามารถใช้งานได้ </a:t>
            </a:r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(Forward packet </a:t>
            </a:r>
            <a:r>
              <a:rPr lang="th-TH" dirty="0">
                <a:latin typeface="BrowalliaUPC" panose="020B0604020202020204" pitchFamily="34" charset="-34"/>
                <a:cs typeface="BrowalliaUPC" panose="020B0604020202020204" pitchFamily="34" charset="-34"/>
              </a:rPr>
              <a:t>ไม่ได้เลย</a:t>
            </a:r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)</a:t>
            </a:r>
            <a:endParaRPr lang="th-TH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r>
              <a:rPr lang="th-TH" dirty="0">
                <a:latin typeface="BrowalliaUPC" panose="020B0604020202020204" pitchFamily="34" charset="-34"/>
                <a:cs typeface="BrowalliaUPC" panose="020B0604020202020204" pitchFamily="34" charset="-34"/>
              </a:rPr>
              <a:t>จึงเปลี่ยนมาจำลองระบบใน </a:t>
            </a:r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GNS3</a:t>
            </a:r>
          </a:p>
        </p:txBody>
      </p:sp>
      <p:pic>
        <p:nvPicPr>
          <p:cNvPr id="8" name="รูปภาพ 7" descr="รูปภาพประกอบด้วย ข้อความ, แผนที่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0EFED75F-64D0-4905-890E-C8147214F0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7601" y="3296217"/>
            <a:ext cx="6277349" cy="3389767"/>
          </a:xfrm>
          <a:prstGeom prst="roundRect">
            <a:avLst>
              <a:gd name="adj" fmla="val 0"/>
            </a:avLst>
          </a:prstGeom>
          <a:ln>
            <a:solidFill>
              <a:schemeClr val="accent1"/>
            </a:solidFill>
          </a:ln>
          <a:effectLst/>
        </p:spPr>
      </p:pic>
      <p:pic>
        <p:nvPicPr>
          <p:cNvPr id="2050" name="Picture 2" descr="Linksys WRT54GL Wireless-G Broadband Router with Linux (Upgradable ...">
            <a:extLst>
              <a:ext uri="{FF2B5EF4-FFF2-40B4-BE49-F238E27FC236}">
                <a16:creationId xmlns:a16="http://schemas.microsoft.com/office/drawing/2014/main" id="{F838424B-7B4D-4BD9-963D-DC4F59B40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0991" y="3954493"/>
            <a:ext cx="2293907" cy="2293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0493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62110E3-5437-4C05-A158-6E5DC763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Dataset</a:t>
            </a:r>
            <a:endParaRPr lang="en-US" sz="3400" b="1" i="0" dirty="0">
              <a:ln w="9525">
                <a:noFill/>
              </a:ln>
              <a:solidFill>
                <a:srgbClr val="FFFF00"/>
              </a:solidFill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sp>
        <p:nvSpPr>
          <p:cNvPr id="7" name="ตัวแทนเนื้อหา 6">
            <a:extLst>
              <a:ext uri="{FF2B5EF4-FFF2-40B4-BE49-F238E27FC236}">
                <a16:creationId xmlns:a16="http://schemas.microsoft.com/office/drawing/2014/main" id="{7B26189E-979F-42D3-B6E9-675E5469D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900" y="1686590"/>
            <a:ext cx="4289170" cy="3714749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>
                <a:latin typeface="BrowalliaUPC" panose="020B0604020202020204" pitchFamily="34" charset="-34"/>
                <a:cs typeface="BrowalliaUPC" panose="020B0604020202020204" pitchFamily="34" charset="-34"/>
              </a:rPr>
              <a:t>BoT</a:t>
            </a:r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-IoT Dataset</a:t>
            </a:r>
          </a:p>
          <a:p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The dataset includes DDoS, DoS, OS and Service Scan, Keylogging and Data exfiltration attacks</a:t>
            </a:r>
          </a:p>
          <a:p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We choose DoS and Service Scan attacks for this project</a:t>
            </a:r>
          </a:p>
          <a:p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Original author selected 10 best features for training model.</a:t>
            </a:r>
            <a:endParaRPr lang="th-TH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r>
              <a:rPr lang="th-TH" dirty="0">
                <a:latin typeface="BrowalliaUPC" panose="020B0604020202020204" pitchFamily="34" charset="-34"/>
                <a:cs typeface="BrowalliaUPC" panose="020B0604020202020204" pitchFamily="34" charset="-34"/>
              </a:rPr>
              <a:t>2 </a:t>
            </a:r>
            <a:r>
              <a:rPr lang="en-US" dirty="0">
                <a:latin typeface="BrowalliaUPC" panose="020B0604020202020204" pitchFamily="34" charset="-34"/>
                <a:cs typeface="BrowalliaUPC" panose="020B0604020202020204" pitchFamily="34" charset="-34"/>
              </a:rPr>
              <a:t>Features </a:t>
            </a:r>
            <a:r>
              <a:rPr lang="en-US">
                <a:latin typeface="BrowalliaUPC" panose="020B0604020202020204" pitchFamily="34" charset="-34"/>
                <a:cs typeface="BrowalliaUPC" panose="020B0604020202020204" pitchFamily="34" charset="-34"/>
              </a:rPr>
              <a:t>are excluded.</a:t>
            </a:r>
            <a:endParaRPr lang="en-US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graphicFrame>
        <p:nvGraphicFramePr>
          <p:cNvPr id="6" name="ตาราง 5">
            <a:extLst>
              <a:ext uri="{FF2B5EF4-FFF2-40B4-BE49-F238E27FC236}">
                <a16:creationId xmlns:a16="http://schemas.microsoft.com/office/drawing/2014/main" id="{17660923-F42C-40F2-93F1-372D1F2AA2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5540399"/>
              </p:ext>
            </p:extLst>
          </p:nvPr>
        </p:nvGraphicFramePr>
        <p:xfrm>
          <a:off x="5267847" y="1596112"/>
          <a:ext cx="5999710" cy="3895706"/>
        </p:xfrm>
        <a:graphic>
          <a:graphicData uri="http://schemas.openxmlformats.org/drawingml/2006/table">
            <a:tbl>
              <a:tblPr firstRow="1" bandRow="1"/>
              <a:tblGrid>
                <a:gridCol w="1812105">
                  <a:extLst>
                    <a:ext uri="{9D8B030D-6E8A-4147-A177-3AD203B41FA5}">
                      <a16:colId xmlns:a16="http://schemas.microsoft.com/office/drawing/2014/main" val="3707290227"/>
                    </a:ext>
                  </a:extLst>
                </a:gridCol>
                <a:gridCol w="4187605">
                  <a:extLst>
                    <a:ext uri="{9D8B030D-6E8A-4147-A177-3AD203B41FA5}">
                      <a16:colId xmlns:a16="http://schemas.microsoft.com/office/drawing/2014/main" val="2396247988"/>
                    </a:ext>
                  </a:extLst>
                </a:gridCol>
              </a:tblGrid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Feature Name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/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Meaning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9258852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state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Transaction state 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7412089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>
                          <a:highlight>
                            <a:srgbClr val="FF0000"/>
                          </a:highlight>
                        </a:rPr>
                        <a:t>seq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>
                          <a:highlight>
                            <a:srgbClr val="FF0000"/>
                          </a:highlight>
                        </a:rPr>
                        <a:t>Argus sequence number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4237255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mean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Average duration of aggregated records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407549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 err="1">
                          <a:highlight>
                            <a:srgbClr val="FF0000"/>
                          </a:highlight>
                        </a:rPr>
                        <a:t>stddev</a:t>
                      </a:r>
                      <a:endParaRPr lang="en-US" sz="1400" dirty="0">
                        <a:highlight>
                          <a:srgbClr val="FF0000"/>
                        </a:highlight>
                      </a:endParaRP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>
                          <a:highlight>
                            <a:srgbClr val="FF0000"/>
                          </a:highlight>
                        </a:rPr>
                        <a:t>Standard deviation of aggregated records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673027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min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Minimum duration of aggregated records 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7749193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max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Maximum duration of aggregated records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6535269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 err="1"/>
                        <a:t>srate</a:t>
                      </a:r>
                      <a:endParaRPr lang="en-US" sz="1400" dirty="0"/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Source-to-destination packets per second 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8514636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 err="1"/>
                        <a:t>drate</a:t>
                      </a:r>
                      <a:endParaRPr lang="en-US" sz="1400" dirty="0"/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Destination-to-source packets per second 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034530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N IN Conn P </a:t>
                      </a:r>
                      <a:r>
                        <a:rPr lang="en-US" sz="1400" dirty="0" err="1"/>
                        <a:t>SrcIP</a:t>
                      </a:r>
                      <a:r>
                        <a:rPr lang="en-US" sz="1400" dirty="0"/>
                        <a:t> 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Number of inbound connections per source IP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6991902"/>
                  </a:ext>
                </a:extLst>
              </a:tr>
              <a:tr h="33784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N IN Conn P </a:t>
                      </a:r>
                      <a:r>
                        <a:rPr lang="en-US" sz="1400" dirty="0" err="1"/>
                        <a:t>DstIP</a:t>
                      </a:r>
                      <a:r>
                        <a:rPr lang="en-US" sz="1400" dirty="0"/>
                        <a:t> 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 panose="020B0502020202020204"/>
                        </a:defRPr>
                      </a:lvl9pPr>
                    </a:lstStyle>
                    <a:p>
                      <a:r>
                        <a:rPr lang="en-US" sz="1400" dirty="0"/>
                        <a:t>Number of inbound connections per destination IP</a:t>
                      </a:r>
                    </a:p>
                  </a:txBody>
                  <a:tcPr marL="90495" marR="90495" marT="45248" marB="45248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C6BB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914429"/>
                  </a:ext>
                </a:extLst>
              </a:tr>
            </a:tbl>
          </a:graphicData>
        </a:graphic>
      </p:graphicFrame>
      <p:sp>
        <p:nvSpPr>
          <p:cNvPr id="3" name="กล่องข้อความ 2">
            <a:extLst>
              <a:ext uri="{FF2B5EF4-FFF2-40B4-BE49-F238E27FC236}">
                <a16:creationId xmlns:a16="http://schemas.microsoft.com/office/drawing/2014/main" id="{3DFECAAE-995C-489E-BDB4-A94F3207641C}"/>
              </a:ext>
            </a:extLst>
          </p:cNvPr>
          <p:cNvSpPr txBox="1"/>
          <p:nvPr/>
        </p:nvSpPr>
        <p:spPr>
          <a:xfrm>
            <a:off x="706900" y="5882758"/>
            <a:ext cx="106395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Browallia New" panose="020B0604020202020204" pitchFamily="34" charset="-34"/>
                <a:cs typeface="Browallia New" panose="020B0604020202020204" pitchFamily="34" charset="-34"/>
              </a:rPr>
              <a:t>Nickolaos</a:t>
            </a:r>
            <a:r>
              <a:rPr lang="en-US" dirty="0">
                <a:latin typeface="Browallia New" panose="020B0604020202020204" pitchFamily="34" charset="-34"/>
                <a:cs typeface="Browallia New" panose="020B0604020202020204" pitchFamily="34" charset="-34"/>
              </a:rPr>
              <a:t> </a:t>
            </a:r>
            <a:r>
              <a:rPr lang="en-US" dirty="0" err="1">
                <a:latin typeface="Browallia New" panose="020B0604020202020204" pitchFamily="34" charset="-34"/>
                <a:cs typeface="Browallia New" panose="020B0604020202020204" pitchFamily="34" charset="-34"/>
              </a:rPr>
              <a:t>Koroniotis</a:t>
            </a:r>
            <a:r>
              <a:rPr lang="en-US" dirty="0">
                <a:latin typeface="Browallia New" panose="020B0604020202020204" pitchFamily="34" charset="-34"/>
                <a:cs typeface="Browallia New" panose="020B0604020202020204" pitchFamily="34" charset="-34"/>
              </a:rPr>
              <a:t>, Nour </a:t>
            </a:r>
            <a:r>
              <a:rPr lang="en-US" dirty="0" err="1">
                <a:latin typeface="Browallia New" panose="020B0604020202020204" pitchFamily="34" charset="-34"/>
                <a:cs typeface="Browallia New" panose="020B0604020202020204" pitchFamily="34" charset="-34"/>
              </a:rPr>
              <a:t>Moustafa</a:t>
            </a:r>
            <a:r>
              <a:rPr lang="en-US" dirty="0">
                <a:latin typeface="Browallia New" panose="020B0604020202020204" pitchFamily="34" charset="-34"/>
                <a:cs typeface="Browallia New" panose="020B0604020202020204" pitchFamily="34" charset="-34"/>
              </a:rPr>
              <a:t>, Elena </a:t>
            </a:r>
            <a:r>
              <a:rPr lang="en-US" dirty="0" err="1">
                <a:latin typeface="Browallia New" panose="020B0604020202020204" pitchFamily="34" charset="-34"/>
                <a:cs typeface="Browallia New" panose="020B0604020202020204" pitchFamily="34" charset="-34"/>
              </a:rPr>
              <a:t>Sitnikova</a:t>
            </a:r>
            <a:r>
              <a:rPr lang="en-US" dirty="0">
                <a:latin typeface="Browallia New" panose="020B0604020202020204" pitchFamily="34" charset="-34"/>
                <a:cs typeface="Browallia New" panose="020B0604020202020204" pitchFamily="34" charset="-34"/>
              </a:rPr>
              <a:t>, Benjamin Turnbull, “Towards the Development of Realistic Botnet Dataset in the Internet of Things for Network Forensic Analytics: Bot-IoT Dataset”, </a:t>
            </a:r>
            <a:r>
              <a:rPr lang="en-US" dirty="0">
                <a:latin typeface="Browallia New" panose="020B0604020202020204" pitchFamily="34" charset="-34"/>
                <a:cs typeface="Browallia New" panose="020B0604020202020204" pitchFamily="34" charset="-34"/>
                <a:hlinkClick r:id="rId2"/>
              </a:rPr>
              <a:t>https://arxiv.org/abs/1811.00701</a:t>
            </a:r>
            <a:r>
              <a:rPr lang="en-US" dirty="0">
                <a:latin typeface="Browallia New" panose="020B0604020202020204" pitchFamily="34" charset="-34"/>
                <a:cs typeface="Browallia New" panose="020B0604020202020204" pitchFamily="34" charset="-34"/>
              </a:rPr>
              <a:t>, 2018.</a:t>
            </a:r>
          </a:p>
          <a:p>
            <a:br>
              <a:rPr lang="en-US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74096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62110E3-5437-4C05-A158-6E5DC763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Experiment / Result </a:t>
            </a:r>
            <a:endParaRPr lang="en-US" sz="3400" b="1" i="0" dirty="0">
              <a:ln w="9525">
                <a:noFill/>
              </a:ln>
              <a:solidFill>
                <a:srgbClr val="FFFF00"/>
              </a:solidFill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sp>
        <p:nvSpPr>
          <p:cNvPr id="7" name="ตัวแทนเนื้อหา 6">
            <a:extLst>
              <a:ext uri="{FF2B5EF4-FFF2-40B4-BE49-F238E27FC236}">
                <a16:creationId xmlns:a16="http://schemas.microsoft.com/office/drawing/2014/main" id="{7B26189E-979F-42D3-B6E9-675E5469D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900"/>
            <a:ext cx="8548987" cy="3449706"/>
          </a:xfrm>
        </p:spPr>
        <p:txBody>
          <a:bodyPr/>
          <a:lstStyle/>
          <a:p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Model is trained by Neural network (Feed forward, 9 Layers, 4 epochs)</a:t>
            </a:r>
          </a:p>
          <a:p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Port scan have good detection accuracy </a:t>
            </a:r>
          </a:p>
          <a:p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DoS have poor detection accuracy (due to overfitted)</a:t>
            </a:r>
          </a:p>
          <a:p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Mitigation time is quite slow and not suitable for real time. (6.5-8.5 second)</a:t>
            </a:r>
          </a:p>
          <a:p>
            <a:endParaRPr lang="en-US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endParaRPr lang="en-US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  <a:p>
            <a:endParaRPr lang="en-US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graphicFrame>
        <p:nvGraphicFramePr>
          <p:cNvPr id="3" name="ตาราง 3">
            <a:extLst>
              <a:ext uri="{FF2B5EF4-FFF2-40B4-BE49-F238E27FC236}">
                <a16:creationId xmlns:a16="http://schemas.microsoft.com/office/drawing/2014/main" id="{7A8D52EA-CA01-44FA-A776-C65BD6B44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4642204"/>
              </p:ext>
            </p:extLst>
          </p:nvPr>
        </p:nvGraphicFramePr>
        <p:xfrm>
          <a:off x="2852728" y="4822260"/>
          <a:ext cx="6475895" cy="182689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38851">
                  <a:extLst>
                    <a:ext uri="{9D8B030D-6E8A-4147-A177-3AD203B41FA5}">
                      <a16:colId xmlns:a16="http://schemas.microsoft.com/office/drawing/2014/main" val="4052883759"/>
                    </a:ext>
                  </a:extLst>
                </a:gridCol>
                <a:gridCol w="2544418">
                  <a:extLst>
                    <a:ext uri="{9D8B030D-6E8A-4147-A177-3AD203B41FA5}">
                      <a16:colId xmlns:a16="http://schemas.microsoft.com/office/drawing/2014/main" val="2368134103"/>
                    </a:ext>
                  </a:extLst>
                </a:gridCol>
                <a:gridCol w="2292626">
                  <a:extLst>
                    <a:ext uri="{9D8B030D-6E8A-4147-A177-3AD203B41FA5}">
                      <a16:colId xmlns:a16="http://schemas.microsoft.com/office/drawing/2014/main" val="1947610606"/>
                    </a:ext>
                  </a:extLst>
                </a:gridCol>
              </a:tblGrid>
              <a:tr h="32033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Metrics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Port Scan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DoS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0371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Accuracy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0.974674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FF0000"/>
                          </a:solidFill>
                          <a:effectLst/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0.419378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0041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Precision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0.980961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0.967742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036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Recall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0.987226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FF0000"/>
                          </a:solidFill>
                          <a:effectLst/>
                          <a:latin typeface="Browallia New" panose="020B0604020202020204" pitchFamily="34" charset="-34"/>
                          <a:cs typeface="Browallia New" panose="020B0604020202020204" pitchFamily="34" charset="-34"/>
                        </a:rPr>
                        <a:t>0.363489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046595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983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C62110E3-5437-4C05-A158-6E5DC7636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i="0" dirty="0">
                <a:ln w="9525">
                  <a:noFill/>
                </a:ln>
                <a:solidFill>
                  <a:srgbClr val="FFFF00"/>
                </a:solidFill>
                <a:latin typeface="BrowalliaUPC" panose="020B0604020202020204" pitchFamily="34" charset="-34"/>
                <a:cs typeface="BrowalliaUPC" panose="020B0604020202020204" pitchFamily="34" charset="-34"/>
              </a:rPr>
              <a:t>Conclusion</a:t>
            </a:r>
            <a:endParaRPr lang="en-US" sz="3400" b="1" i="0" dirty="0">
              <a:ln w="9525">
                <a:noFill/>
              </a:ln>
              <a:solidFill>
                <a:srgbClr val="FFFF00"/>
              </a:solidFill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  <p:sp>
        <p:nvSpPr>
          <p:cNvPr id="7" name="ตัวแทนเนื้อหา 6">
            <a:extLst>
              <a:ext uri="{FF2B5EF4-FFF2-40B4-BE49-F238E27FC236}">
                <a16:creationId xmlns:a16="http://schemas.microsoft.com/office/drawing/2014/main" id="{7B26189E-979F-42D3-B6E9-675E5469D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9846970" cy="3714749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We have a system that could detect and block malicious flow, although some kind of attack have poor detection. Other dataset is need for better detection model.</a:t>
            </a:r>
          </a:p>
          <a:p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Mitigation time still takes too long (5 Seconds!) Other tools is recommended.</a:t>
            </a:r>
          </a:p>
          <a:p>
            <a:r>
              <a:rPr lang="en-US" sz="2800" dirty="0">
                <a:latin typeface="BrowalliaUPC" panose="020B0604020202020204" pitchFamily="34" charset="-34"/>
                <a:cs typeface="BrowalliaUPC" panose="020B0604020202020204" pitchFamily="34" charset="-34"/>
              </a:rPr>
              <a:t>Aside from controller problem, SDN is still easy to setup and upgrade than traditional networks.</a:t>
            </a:r>
          </a:p>
          <a:p>
            <a:endParaRPr lang="en-US" sz="2800" dirty="0">
              <a:latin typeface="BrowalliaUPC" panose="020B0604020202020204" pitchFamily="34" charset="-34"/>
              <a:cs typeface="BrowalliaUPC" panose="020B06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0311271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RegularSeed_2SEEDS">
      <a:dk1>
        <a:srgbClr val="000000"/>
      </a:dk1>
      <a:lt1>
        <a:srgbClr val="FFFFFF"/>
      </a:lt1>
      <a:dk2>
        <a:srgbClr val="242F41"/>
      </a:dk2>
      <a:lt2>
        <a:srgbClr val="E3E2E8"/>
      </a:lt2>
      <a:accent1>
        <a:srgbClr val="93AA1F"/>
      </a:accent1>
      <a:accent2>
        <a:srgbClr val="BF9B30"/>
      </a:accent2>
      <a:accent3>
        <a:srgbClr val="65B32D"/>
      </a:accent3>
      <a:accent4>
        <a:srgbClr val="2588C7"/>
      </a:accent4>
      <a:accent5>
        <a:srgbClr val="3756D9"/>
      </a:accent5>
      <a:accent6>
        <a:srgbClr val="6040CE"/>
      </a:accent6>
      <a:hlink>
        <a:srgbClr val="7B6ACD"/>
      </a:hlink>
      <a:folHlink>
        <a:srgbClr val="7F7F7F"/>
      </a:folHlink>
    </a:clrScheme>
    <a:fontScheme name="Slate">
      <a:maj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</TotalTime>
  <Words>485</Words>
  <Application>Microsoft Office PowerPoint</Application>
  <PresentationFormat>แบบจอกว้าง</PresentationFormat>
  <Paragraphs>74</Paragraphs>
  <Slides>9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9</vt:i4>
      </vt:variant>
    </vt:vector>
  </HeadingPairs>
  <TitlesOfParts>
    <vt:vector size="15" baseType="lpstr">
      <vt:lpstr>Browallia New</vt:lpstr>
      <vt:lpstr>BrowalliaUPC</vt:lpstr>
      <vt:lpstr>Century Gothic</vt:lpstr>
      <vt:lpstr>Goudy Old Style</vt:lpstr>
      <vt:lpstr>Wingdings 2</vt:lpstr>
      <vt:lpstr>SlateVTI</vt:lpstr>
      <vt:lpstr>การคัดกรองข้อมูลแปลกปลอมสำหรับอุปกรณ์ IoT ด้วยเครือข่ายที่กำหนดโดยซอฟต์แวร์   Filtering malicious flows for IoT devices in Software-Defined Networks</vt:lpstr>
      <vt:lpstr>Introduction</vt:lpstr>
      <vt:lpstr>งานนำเสนอ PowerPoint</vt:lpstr>
      <vt:lpstr>Motivation</vt:lpstr>
      <vt:lpstr>Architecture</vt:lpstr>
      <vt:lpstr>Testbed</vt:lpstr>
      <vt:lpstr>Dataset</vt:lpstr>
      <vt:lpstr>Experiment / Result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การคัดกรองข้อมูลแปลกปลอมสำหรับอุปกรณ์ IoT ด้วยเครือข่ายที่กำหนดโดยซอฟต์แวร์   Filtering malicious flows for IoT devices in Software-Defined Networks</dc:title>
  <dc:creator>Woraphop Limpisuk</dc:creator>
  <cp:lastModifiedBy>Woraphop Limpisuk</cp:lastModifiedBy>
  <cp:revision>9</cp:revision>
  <dcterms:created xsi:type="dcterms:W3CDTF">2020-05-18T14:44:42Z</dcterms:created>
  <dcterms:modified xsi:type="dcterms:W3CDTF">2020-05-21T02:48:45Z</dcterms:modified>
</cp:coreProperties>
</file>